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0" r:id="rId5"/>
    <p:sldId id="293" r:id="rId6"/>
    <p:sldId id="299" r:id="rId7"/>
    <p:sldId id="291" r:id="rId8"/>
    <p:sldId id="292" r:id="rId9"/>
    <p:sldId id="294" r:id="rId10"/>
    <p:sldId id="296" r:id="rId11"/>
    <p:sldId id="297" r:id="rId12"/>
    <p:sldId id="298" r:id="rId13"/>
    <p:sldId id="263" r:id="rId14"/>
    <p:sldId id="29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FA6DE"/>
    <a:srgbClr val="22368B"/>
    <a:srgbClr val="678452"/>
    <a:srgbClr val="CC9900"/>
    <a:srgbClr val="384D6A"/>
    <a:srgbClr val="384E6C"/>
    <a:srgbClr val="C0C0C0"/>
    <a:srgbClr val="4F6228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aximized">
    <p:restoredLeft sz="19352" autoAdjust="0"/>
    <p:restoredTop sz="88914" autoAdjust="0"/>
  </p:normalViewPr>
  <p:slideViewPr>
    <p:cSldViewPr snapToGrid="0" showGuides="1">
      <p:cViewPr varScale="1">
        <p:scale>
          <a:sx n="84" d="100"/>
          <a:sy n="84" d="100"/>
        </p:scale>
        <p:origin x="96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-177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BB1F99-7760-49B9-8A74-61C41F141F65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5AD131-B7D6-47B0-BCAC-691D61DBD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>
                <a:lumMod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748889" y="4902914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6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3748889" y="5301310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Title, Division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748889" y="5702082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3557116" y="1841500"/>
            <a:ext cx="5586884" cy="2692400"/>
          </a:xfrm>
          <a:prstGeom prst="rect">
            <a:avLst/>
          </a:prstGeom>
          <a:gradFill flip="none" rotWithShape="1">
            <a:gsLst>
              <a:gs pos="0">
                <a:srgbClr val="1B4F83"/>
              </a:gs>
              <a:gs pos="50000">
                <a:srgbClr val="2162A3"/>
              </a:gs>
              <a:gs pos="100000">
                <a:srgbClr val="2468AF">
                  <a:alpha val="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600" i="1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3748889" y="3896138"/>
            <a:ext cx="5212080" cy="461665"/>
          </a:xfrm>
        </p:spPr>
        <p:txBody>
          <a:bodyPr anchor="b" anchorCtr="0">
            <a:spAutoFit/>
          </a:bodyPr>
          <a:lstStyle>
            <a:lvl1pPr marL="0" indent="1588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0" y="4533899"/>
            <a:ext cx="3898760" cy="2993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 flipV="1">
            <a:off x="3557588" y="1678076"/>
            <a:ext cx="5586884" cy="1188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40024" y="6560077"/>
            <a:ext cx="3657600" cy="230832"/>
          </a:xfrm>
        </p:spPr>
        <p:txBody>
          <a:bodyPr>
            <a:spAutoFit/>
          </a:bodyPr>
          <a:lstStyle>
            <a:lvl1pPr marL="0" indent="1588" algn="r">
              <a:buNone/>
              <a:defRPr sz="900" b="0" i="1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Identifier (conference name, location, etc.)</a:t>
            </a:r>
          </a:p>
        </p:txBody>
      </p:sp>
      <p:pic>
        <p:nvPicPr>
          <p:cNvPr id="33" name="Picture 32" descr="NETL-PMS286C+745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71410" y="213880"/>
            <a:ext cx="1564859" cy="1202170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380998" y="6411109"/>
            <a:ext cx="2895602" cy="377493"/>
            <a:chOff x="380998" y="6411109"/>
            <a:chExt cx="2895602" cy="377493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1850236" y="6463833"/>
              <a:ext cx="1426364" cy="32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900" b="1" dirty="0">
                  <a:solidFill>
                    <a:schemeClr val="bg1"/>
                  </a:solidFill>
                </a:rPr>
                <a:t>National Energy</a:t>
              </a:r>
            </a:p>
            <a:p>
              <a:pPr>
                <a:lnSpc>
                  <a:spcPts val="900"/>
                </a:lnSpc>
              </a:pPr>
              <a:r>
                <a:rPr lang="en-US" sz="900" b="1" dirty="0">
                  <a:solidFill>
                    <a:schemeClr val="bg1"/>
                  </a:solidFill>
                </a:rPr>
                <a:t>Technology Laboratory</a:t>
              </a:r>
            </a:p>
          </p:txBody>
        </p:sp>
        <p:pic>
          <p:nvPicPr>
            <p:cNvPr id="23" name="Picture 2" descr="File:DOE Logo White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8" y="6411109"/>
              <a:ext cx="1400178" cy="339543"/>
            </a:xfrm>
            <a:prstGeom prst="rect">
              <a:avLst/>
            </a:prstGeom>
            <a:noFill/>
          </p:spPr>
        </p:pic>
        <p:cxnSp>
          <p:nvCxnSpPr>
            <p:cNvPr id="24" name="Straight Connector 23"/>
            <p:cNvCxnSpPr/>
            <p:nvPr userDrawn="1"/>
          </p:nvCxnSpPr>
          <p:spPr>
            <a:xfrm>
              <a:off x="1851024" y="6524625"/>
              <a:ext cx="1" cy="1905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182880" y="1161288"/>
            <a:ext cx="3200400" cy="3200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748889" y="4902914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46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3748889" y="5301310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Title, Division</a:t>
            </a:r>
          </a:p>
        </p:txBody>
      </p:sp>
      <p:sp>
        <p:nvSpPr>
          <p:cNvPr id="47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748889" y="5702082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3557116" y="1841500"/>
            <a:ext cx="5586884" cy="2692400"/>
          </a:xfrm>
          <a:prstGeom prst="rect">
            <a:avLst/>
          </a:prstGeom>
          <a:gradFill flip="none" rotWithShape="1">
            <a:gsLst>
              <a:gs pos="0">
                <a:srgbClr val="1B4F83"/>
              </a:gs>
              <a:gs pos="50000">
                <a:srgbClr val="2162A3"/>
              </a:gs>
              <a:gs pos="100000">
                <a:srgbClr val="2468AF">
                  <a:alpha val="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600" i="1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3748889" y="3896138"/>
            <a:ext cx="5212080" cy="461665"/>
          </a:xfrm>
        </p:spPr>
        <p:txBody>
          <a:bodyPr anchor="b" anchorCtr="0">
            <a:spAutoFit/>
          </a:bodyPr>
          <a:lstStyle>
            <a:lvl1pPr marL="0" indent="1588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4533899"/>
            <a:ext cx="3898760" cy="2993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 flipV="1">
            <a:off x="3557588" y="1678076"/>
            <a:ext cx="5586884" cy="1188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40024" y="6560077"/>
            <a:ext cx="3657600" cy="230832"/>
          </a:xfrm>
        </p:spPr>
        <p:txBody>
          <a:bodyPr>
            <a:spAutoFit/>
          </a:bodyPr>
          <a:lstStyle>
            <a:lvl1pPr marL="0" indent="1588" algn="r">
              <a:buNone/>
              <a:defRPr sz="900" b="0" i="1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Identifier (conference name, location, etc.)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297727" y="6310381"/>
            <a:ext cx="2796660" cy="547619"/>
            <a:chOff x="297727" y="6310381"/>
            <a:chExt cx="2796660" cy="547619"/>
          </a:xfrm>
        </p:grpSpPr>
        <p:grpSp>
          <p:nvGrpSpPr>
            <p:cNvPr id="25" name="Group 24"/>
            <p:cNvGrpSpPr/>
            <p:nvPr userDrawn="1"/>
          </p:nvGrpSpPr>
          <p:grpSpPr>
            <a:xfrm>
              <a:off x="297727" y="6310381"/>
              <a:ext cx="1600202" cy="547619"/>
              <a:chOff x="295346" y="6310381"/>
              <a:chExt cx="1600202" cy="547619"/>
            </a:xfrm>
          </p:grpSpPr>
          <p:pic>
            <p:nvPicPr>
              <p:cNvPr id="49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l="28546"/>
              <a:stretch>
                <a:fillRect/>
              </a:stretch>
            </p:blipFill>
            <p:spPr bwMode="auto">
              <a:xfrm>
                <a:off x="745331" y="6310381"/>
                <a:ext cx="1150217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r="71010"/>
              <a:stretch>
                <a:fillRect/>
              </a:stretch>
            </p:blipFill>
            <p:spPr bwMode="auto">
              <a:xfrm>
                <a:off x="295346" y="6334125"/>
                <a:ext cx="466652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0" name="Straight Connector 49"/>
            <p:cNvCxnSpPr/>
            <p:nvPr userDrawn="1"/>
          </p:nvCxnSpPr>
          <p:spPr>
            <a:xfrm rot="5400000" flipH="1" flipV="1">
              <a:off x="1755198" y="6617167"/>
              <a:ext cx="191292" cy="1587"/>
            </a:xfrm>
            <a:prstGeom prst="line">
              <a:avLst/>
            </a:prstGeom>
            <a:ln w="19050" cap="flat" cmpd="sng" algn="ctr">
              <a:solidFill>
                <a:srgbClr val="5656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 descr="National Energy Technology Laboratory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938944" y="6504056"/>
              <a:ext cx="1155443" cy="253515"/>
            </a:xfrm>
            <a:prstGeom prst="rect">
              <a:avLst/>
            </a:prstGeom>
          </p:spPr>
        </p:pic>
      </p:grpSp>
      <p:pic>
        <p:nvPicPr>
          <p:cNvPr id="15" name="Picture 14" descr="NETL-PMS286C+7451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71410" y="213880"/>
            <a:ext cx="1564859" cy="1202170"/>
          </a:xfrm>
          <a:prstGeom prst="rect">
            <a:avLst/>
          </a:prstGeom>
        </p:spPr>
      </p:pic>
      <p:sp>
        <p:nvSpPr>
          <p:cNvPr id="19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184774" y="1153564"/>
            <a:ext cx="3200400" cy="3200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>
                <a:lumMod val="50000"/>
              </a:schemeClr>
            </a:gs>
          </a:gsLst>
          <a:lin ang="2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163343" y="2121517"/>
            <a:ext cx="3977640" cy="2743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735431" y="1113179"/>
            <a:ext cx="3408569" cy="400110"/>
          </a:xfrm>
        </p:spPr>
        <p:txBody>
          <a:bodyPr wrap="square">
            <a:spAutoFit/>
          </a:bodyPr>
          <a:lstStyle>
            <a:lvl1pPr marL="0" indent="1588" algn="r">
              <a:buNone/>
              <a:defRPr sz="2000" kern="1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59275" y="4865427"/>
            <a:ext cx="3984725" cy="338554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ENERGY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 lab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554953"/>
            <a:ext cx="9144000" cy="0"/>
          </a:xfrm>
          <a:prstGeom prst="line">
            <a:avLst/>
          </a:prstGeom>
          <a:ln w="60325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1600200"/>
            <a:ext cx="9144000" cy="0"/>
          </a:xfrm>
          <a:prstGeom prst="line">
            <a:avLst/>
          </a:prstGeom>
          <a:ln w="28575">
            <a:solidFill>
              <a:srgbClr val="2236A9">
                <a:alpha val="5764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441801" y="3431917"/>
            <a:ext cx="4360387" cy="400110"/>
          </a:xfrm>
        </p:spPr>
        <p:txBody>
          <a:bodyPr wrap="square">
            <a:spAutoFit/>
          </a:bodyPr>
          <a:lstStyle>
            <a:lvl1pPr marL="0" indent="1588">
              <a:spcBef>
                <a:spcPts val="300"/>
              </a:spcBef>
              <a:buNone/>
              <a:defRPr lang="en-US" sz="2000" b="1" kern="1200" baseline="0" dirty="0" smtClean="0">
                <a:ln>
                  <a:noFill/>
                </a:ln>
                <a:solidFill>
                  <a:srgbClr val="003399"/>
                </a:solidFill>
                <a:latin typeface="+mj-lt"/>
                <a:ea typeface="+mn-ea"/>
                <a:cs typeface="+mn-cs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1588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dirty="0"/>
              <a:t>Presenter’s Name</a:t>
            </a:r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3830313"/>
            <a:ext cx="4361655" cy="400110"/>
          </a:xfrm>
        </p:spPr>
        <p:txBody>
          <a:bodyPr wrap="square">
            <a:spAutoFit/>
          </a:bodyPr>
          <a:lstStyle>
            <a:lvl1pPr marL="0" marR="0" indent="15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b="0" kern="1200" baseline="0" dirty="0" smtClean="0">
                <a:ln>
                  <a:noFill/>
                </a:ln>
                <a:solidFill>
                  <a:srgbClr val="003399"/>
                </a:solidFill>
                <a:latin typeface="+mj-lt"/>
                <a:ea typeface="+mn-ea"/>
                <a:cs typeface="+mn-cs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15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Title, Division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42131" y="2213109"/>
            <a:ext cx="4371169" cy="461665"/>
          </a:xfrm>
        </p:spPr>
        <p:txBody>
          <a:bodyPr wrap="square">
            <a:spAutoFit/>
          </a:bodyPr>
          <a:lstStyle>
            <a:lvl1pPr marL="0" indent="1588" algn="l">
              <a:buNone/>
              <a:defRPr lang="en-US" sz="2400" b="1" kern="1200" baseline="0" dirty="0">
                <a:ln>
                  <a:noFill/>
                </a:ln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1588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Presentation Title</a:t>
            </a: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443946" y="6560908"/>
            <a:ext cx="3657600" cy="230832"/>
          </a:xfrm>
        </p:spPr>
        <p:txBody>
          <a:bodyPr>
            <a:spAutoFit/>
          </a:bodyPr>
          <a:lstStyle>
            <a:lvl1pPr marL="0" indent="1588" algn="l">
              <a:buNone/>
              <a:defRPr sz="900" b="0" i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Identifier (conference name, location, etc.)</a:t>
            </a:r>
          </a:p>
        </p:txBody>
      </p:sp>
      <p:pic>
        <p:nvPicPr>
          <p:cNvPr id="15" name="Picture 14" descr="NETL-PMS286C+745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366" y="212350"/>
            <a:ext cx="1564859" cy="1202170"/>
          </a:xfrm>
          <a:prstGeom prst="rect">
            <a:avLst/>
          </a:prstGeom>
        </p:spPr>
      </p:pic>
      <p:pic>
        <p:nvPicPr>
          <p:cNvPr id="26" name="Picture 25" descr="New_DOE_Logo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42225" y="6413375"/>
            <a:ext cx="1401763" cy="340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2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381062" y="6310381"/>
            <a:ext cx="2796660" cy="547619"/>
            <a:chOff x="297727" y="6310381"/>
            <a:chExt cx="2796660" cy="547619"/>
          </a:xfrm>
        </p:grpSpPr>
        <p:grpSp>
          <p:nvGrpSpPr>
            <p:cNvPr id="16" name="Group 24"/>
            <p:cNvGrpSpPr/>
            <p:nvPr userDrawn="1"/>
          </p:nvGrpSpPr>
          <p:grpSpPr>
            <a:xfrm>
              <a:off x="297727" y="6310381"/>
              <a:ext cx="1600202" cy="547619"/>
              <a:chOff x="295346" y="6310381"/>
              <a:chExt cx="1600202" cy="547619"/>
            </a:xfrm>
          </p:grpSpPr>
          <p:pic>
            <p:nvPicPr>
              <p:cNvPr id="19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l="28546"/>
              <a:stretch>
                <a:fillRect/>
              </a:stretch>
            </p:blipFill>
            <p:spPr bwMode="auto">
              <a:xfrm>
                <a:off x="745331" y="6310381"/>
                <a:ext cx="1150217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r="71010"/>
              <a:stretch>
                <a:fillRect/>
              </a:stretch>
            </p:blipFill>
            <p:spPr bwMode="auto">
              <a:xfrm>
                <a:off x="295346" y="6334125"/>
                <a:ext cx="466652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7" name="Straight Connector 16"/>
            <p:cNvCxnSpPr/>
            <p:nvPr userDrawn="1"/>
          </p:nvCxnSpPr>
          <p:spPr>
            <a:xfrm rot="5400000" flipH="1" flipV="1">
              <a:off x="1755198" y="6617167"/>
              <a:ext cx="191292" cy="1587"/>
            </a:xfrm>
            <a:prstGeom prst="line">
              <a:avLst/>
            </a:prstGeom>
            <a:ln w="19050" cap="flat" cmpd="sng" algn="ctr">
              <a:solidFill>
                <a:srgbClr val="5656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National Energy Technology Laboratory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938944" y="6504056"/>
              <a:ext cx="1155443" cy="253515"/>
            </a:xfrm>
            <a:prstGeom prst="rect">
              <a:avLst/>
            </a:prstGeom>
          </p:spPr>
        </p:pic>
      </p:grp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46800" y="6560076"/>
            <a:ext cx="2950824" cy="230832"/>
          </a:xfrm>
        </p:spPr>
        <p:txBody>
          <a:bodyPr wrap="square">
            <a:spAutoFit/>
          </a:bodyPr>
          <a:lstStyle>
            <a:lvl1pPr marL="0" indent="1588" algn="r">
              <a:buNone/>
              <a:defRPr sz="900" b="0" i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Identifier (conference name, location, etc.)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46551" y="3431917"/>
            <a:ext cx="320040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346662" y="2173353"/>
            <a:ext cx="3200400" cy="461665"/>
          </a:xfrm>
        </p:spPr>
        <p:txBody>
          <a:bodyPr>
            <a:spAutoFit/>
          </a:bodyPr>
          <a:lstStyle>
            <a:lvl1pPr marL="0" indent="1588"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rot="5400000" flipH="1" flipV="1">
            <a:off x="1837748" y="6617167"/>
            <a:ext cx="191292" cy="1587"/>
          </a:xfrm>
          <a:prstGeom prst="line">
            <a:avLst/>
          </a:prstGeom>
          <a:ln w="19050" cap="flat" cmpd="sng" algn="ctr">
            <a:solidFill>
              <a:srgbClr val="56565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National Energy Technology Laboratory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15144" y="6504056"/>
            <a:ext cx="1155443" cy="253515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345283" y="3830313"/>
            <a:ext cx="320040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Title, Division</a:t>
            </a:r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45282" y="4231085"/>
            <a:ext cx="320040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 descr="NETL-PMS286C+7451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8913" y="231456"/>
            <a:ext cx="1564859" cy="120217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954463" y="6465471"/>
            <a:ext cx="2090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cs typeface="Arial Narrow"/>
              </a:rPr>
              <a:t>th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a typeface="+mn-ea"/>
                <a:cs typeface="Arial Narrow"/>
              </a:rPr>
              <a:t>e ENERGY lab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3883025" y="0"/>
            <a:ext cx="526097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"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2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546003" y="1389299"/>
            <a:ext cx="2743200" cy="2743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546003" y="5329306"/>
            <a:ext cx="2796660" cy="547619"/>
            <a:chOff x="297727" y="6310381"/>
            <a:chExt cx="2796660" cy="547619"/>
          </a:xfrm>
        </p:grpSpPr>
        <p:grpSp>
          <p:nvGrpSpPr>
            <p:cNvPr id="16" name="Group 24"/>
            <p:cNvGrpSpPr/>
            <p:nvPr userDrawn="1"/>
          </p:nvGrpSpPr>
          <p:grpSpPr>
            <a:xfrm>
              <a:off x="297727" y="6310381"/>
              <a:ext cx="1600202" cy="547619"/>
              <a:chOff x="295346" y="6310381"/>
              <a:chExt cx="1600202" cy="547619"/>
            </a:xfrm>
          </p:grpSpPr>
          <p:pic>
            <p:nvPicPr>
              <p:cNvPr id="26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l="28546"/>
              <a:stretch>
                <a:fillRect/>
              </a:stretch>
            </p:blipFill>
            <p:spPr bwMode="auto">
              <a:xfrm>
                <a:off x="745331" y="6310381"/>
                <a:ext cx="1150217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r="71010"/>
              <a:stretch>
                <a:fillRect/>
              </a:stretch>
            </p:blipFill>
            <p:spPr bwMode="auto">
              <a:xfrm>
                <a:off x="295346" y="6334125"/>
                <a:ext cx="466652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4" name="Straight Connector 23"/>
            <p:cNvCxnSpPr/>
            <p:nvPr userDrawn="1"/>
          </p:nvCxnSpPr>
          <p:spPr>
            <a:xfrm rot="5400000" flipH="1" flipV="1">
              <a:off x="1755198" y="6617167"/>
              <a:ext cx="191292" cy="1587"/>
            </a:xfrm>
            <a:prstGeom prst="line">
              <a:avLst/>
            </a:prstGeom>
            <a:ln w="19050" cap="flat" cmpd="sng" algn="ctr">
              <a:solidFill>
                <a:srgbClr val="5656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National Energy Technology Laboratory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938944" y="6504056"/>
              <a:ext cx="1155443" cy="253515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 userDrawn="1"/>
        </p:nvCxnSpPr>
        <p:spPr>
          <a:xfrm rot="5400000" flipH="1" flipV="1">
            <a:off x="7003057" y="5636511"/>
            <a:ext cx="191292" cy="1587"/>
          </a:xfrm>
          <a:prstGeom prst="line">
            <a:avLst/>
          </a:prstGeom>
          <a:ln w="19050" cap="flat" cmpd="sng" algn="ctr">
            <a:solidFill>
              <a:srgbClr val="56565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748750" y="6560908"/>
            <a:ext cx="3657600" cy="230832"/>
          </a:xfrm>
        </p:spPr>
        <p:txBody>
          <a:bodyPr>
            <a:spAutoFit/>
          </a:bodyPr>
          <a:lstStyle>
            <a:lvl1pPr marL="0" indent="0" algn="l">
              <a:buNone/>
              <a:defRPr sz="900" b="0" i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Identifier (conference name, location, etc.)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2213108"/>
            <a:ext cx="4305300" cy="461665"/>
          </a:xfrm>
        </p:spPr>
        <p:txBody>
          <a:bodyPr wrap="square">
            <a:spAutoFit/>
          </a:bodyPr>
          <a:lstStyle>
            <a:lvl1pPr marL="0" indent="1588" algn="l">
              <a:buNone/>
              <a:defRPr lang="en-US" sz="2400" b="1" kern="1200" baseline="0" dirty="0">
                <a:ln>
                  <a:noFill/>
                </a:ln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1588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Presentation Title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733901" y="3604193"/>
            <a:ext cx="4309587" cy="400110"/>
          </a:xfrm>
        </p:spPr>
        <p:txBody>
          <a:bodyPr wrap="square">
            <a:spAutoFit/>
          </a:bodyPr>
          <a:lstStyle>
            <a:lvl1pPr marL="0" indent="1588" algn="l">
              <a:spcBef>
                <a:spcPts val="300"/>
              </a:spcBef>
              <a:buNone/>
              <a:defRPr lang="en-US" sz="2000" b="1" kern="1200" baseline="0" dirty="0" smtClean="0">
                <a:ln>
                  <a:noFill/>
                </a:ln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732633" y="4002589"/>
            <a:ext cx="4310855" cy="400110"/>
          </a:xfrm>
        </p:spPr>
        <p:txBody>
          <a:bodyPr wrap="square">
            <a:spAutoFit/>
          </a:bodyPr>
          <a:lstStyle>
            <a:lvl1pPr marL="0" indent="1588" algn="l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Title, Division</a:t>
            </a:r>
          </a:p>
        </p:txBody>
      </p:sp>
      <p:sp>
        <p:nvSpPr>
          <p:cNvPr id="19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732632" y="4403361"/>
            <a:ext cx="4310856" cy="400110"/>
          </a:xfrm>
        </p:spPr>
        <p:txBody>
          <a:bodyPr wrap="square">
            <a:spAutoFit/>
          </a:bodyPr>
          <a:lstStyle>
            <a:lvl1pPr marL="0" indent="1588" algn="l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4" name="Picture 13" descr="NETL-PMS286C+7451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305" y="630776"/>
            <a:ext cx="1564859" cy="1202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444764"/>
            <a:ext cx="9143999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39"/>
            <a:ext cx="8229600" cy="4572000"/>
          </a:xfrm>
        </p:spPr>
        <p:txBody>
          <a:bodyPr/>
          <a:lstStyle>
            <a:lvl1pPr>
              <a:defRPr sz="2600">
                <a:ln>
                  <a:noFill/>
                </a:ln>
                <a:solidFill>
                  <a:schemeClr val="tx1"/>
                </a:solidFill>
              </a:defRPr>
            </a:lvl1pPr>
            <a:lvl2pPr marL="744538" indent="-280988">
              <a:defRPr>
                <a:ln>
                  <a:noFill/>
                </a:ln>
                <a:solidFill>
                  <a:schemeClr val="tx1"/>
                </a:solidFill>
              </a:defRPr>
            </a:lvl2pPr>
            <a:lvl3pPr marL="1090613" indent="-228600">
              <a:defRPr>
                <a:ln>
                  <a:noFill/>
                </a:ln>
                <a:solidFill>
                  <a:schemeClr val="tx1"/>
                </a:solidFill>
              </a:defRPr>
            </a:lvl3pPr>
            <a:lvl4pPr marL="1484313" indent="-228600"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 marL="1825625" indent="-228600"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NETL-PMS286C+745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44842" y="6464300"/>
            <a:ext cx="495946" cy="38100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3063" y="6547305"/>
            <a:ext cx="5029200" cy="215444"/>
          </a:xfrm>
        </p:spPr>
        <p:txBody>
          <a:bodyPr anchor="ctr">
            <a:spAutoFit/>
          </a:bodyPr>
          <a:lstStyle>
            <a:lvl1pPr marL="0" indent="1588">
              <a:spcBef>
                <a:spcPts val="0"/>
              </a:spcBef>
              <a:buNone/>
              <a:defRPr sz="800" b="0" i="1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38" y="6437464"/>
            <a:ext cx="9144000" cy="1588"/>
          </a:xfrm>
          <a:prstGeom prst="line">
            <a:avLst/>
          </a:prstGeom>
          <a:ln w="19050">
            <a:solidFill>
              <a:srgbClr val="8FA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4572000"/>
          </a:xfrm>
        </p:spPr>
        <p:txBody>
          <a:bodyPr/>
          <a:lstStyle>
            <a:lvl1pPr marL="290513" indent="-290513">
              <a:defRPr sz="2400">
                <a:solidFill>
                  <a:schemeClr val="tx1"/>
                </a:solidFill>
              </a:defRPr>
            </a:lvl1pPr>
            <a:lvl2pPr marL="622300" indent="-225425">
              <a:defRPr sz="2200">
                <a:solidFill>
                  <a:schemeClr val="tx1"/>
                </a:solidFill>
              </a:defRPr>
            </a:lvl2pPr>
            <a:lvl3pPr marL="914400" indent="-223838">
              <a:defRPr sz="2000">
                <a:solidFill>
                  <a:schemeClr val="tx1"/>
                </a:solidFill>
              </a:defRPr>
            </a:lvl3pPr>
            <a:lvl4pPr marL="793750" indent="-169863">
              <a:defRPr sz="20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4572000"/>
          </a:xfrm>
        </p:spPr>
        <p:txBody>
          <a:bodyPr/>
          <a:lstStyle>
            <a:lvl1pPr marL="290513" indent="-290513">
              <a:defRPr sz="2400">
                <a:solidFill>
                  <a:schemeClr val="tx1"/>
                </a:solidFill>
              </a:defRPr>
            </a:lvl1pPr>
            <a:lvl2pPr marL="623888" indent="-227013">
              <a:defRPr sz="2200">
                <a:solidFill>
                  <a:schemeClr val="tx1"/>
                </a:solidFill>
              </a:defRPr>
            </a:lvl2pPr>
            <a:lvl3pPr marL="917575" indent="-227013">
              <a:defRPr sz="2000">
                <a:solidFill>
                  <a:schemeClr val="tx1"/>
                </a:solidFill>
              </a:defRPr>
            </a:lvl3pPr>
            <a:lvl4pPr marL="685800" indent="-168275">
              <a:defRPr sz="20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6444764"/>
            <a:ext cx="9143999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4" name="Picture 13" descr="NETL-PMS286C+745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44842" y="6464300"/>
            <a:ext cx="495946" cy="381000"/>
          </a:xfrm>
          <a:prstGeom prst="rect">
            <a:avLst/>
          </a:prstGeom>
        </p:spPr>
      </p:pic>
      <p:sp>
        <p:nvSpPr>
          <p:cNvPr id="2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3063" y="6547305"/>
            <a:ext cx="5029200" cy="215444"/>
          </a:xfrm>
        </p:spPr>
        <p:txBody>
          <a:bodyPr anchor="ctr">
            <a:spAutoFit/>
          </a:bodyPr>
          <a:lstStyle>
            <a:lvl1pPr marL="0" indent="1588">
              <a:spcBef>
                <a:spcPts val="0"/>
              </a:spcBef>
              <a:buNone/>
              <a:defRPr sz="800" b="0" i="1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38" y="6437464"/>
            <a:ext cx="9144000" cy="1588"/>
          </a:xfrm>
          <a:prstGeom prst="line">
            <a:avLst/>
          </a:prstGeom>
          <a:ln w="19050">
            <a:solidFill>
              <a:srgbClr val="8FA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444764"/>
            <a:ext cx="9143999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1" name="Picture 10" descr="NETL-PMS286C+745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44842" y="6464300"/>
            <a:ext cx="495946" cy="381000"/>
          </a:xfrm>
          <a:prstGeom prst="rect">
            <a:avLst/>
          </a:prstGeom>
        </p:spPr>
      </p:pic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3063" y="6547305"/>
            <a:ext cx="5029200" cy="215444"/>
          </a:xfrm>
        </p:spPr>
        <p:txBody>
          <a:bodyPr anchor="ctr">
            <a:spAutoFit/>
          </a:bodyPr>
          <a:lstStyle>
            <a:lvl1pPr marL="0" indent="1588">
              <a:spcBef>
                <a:spcPts val="0"/>
              </a:spcBef>
              <a:buNone/>
              <a:defRPr sz="800" b="0" i="1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38" y="6437464"/>
            <a:ext cx="9144000" cy="1588"/>
          </a:xfrm>
          <a:prstGeom prst="line">
            <a:avLst/>
          </a:prstGeom>
          <a:ln w="19050">
            <a:solidFill>
              <a:srgbClr val="8FA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4369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8" r:id="rId3"/>
    <p:sldLayoutId id="2147483656" r:id="rId4"/>
    <p:sldLayoutId id="2147483657" r:id="rId5"/>
    <p:sldLayoutId id="2147483650" r:id="rId6"/>
    <p:sldLayoutId id="2147483652" r:id="rId7"/>
    <p:sldLayoutId id="2147483654" r:id="rId8"/>
    <p:sldLayoutId id="2147483655" r:id="rId9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ln>
            <a:noFill/>
          </a:ln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94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090613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chtransfer@netl.doe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techtransfer@netl.doe.gov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6600" y="1917686"/>
            <a:ext cx="4027905" cy="1274195"/>
          </a:xfrm>
        </p:spPr>
        <p:txBody>
          <a:bodyPr/>
          <a:lstStyle/>
          <a:p>
            <a:endParaRPr lang="en-US" dirty="0"/>
          </a:p>
          <a:p>
            <a:r>
              <a:rPr lang="en-US"/>
              <a:t>Long-Term Remote </a:t>
            </a:r>
            <a:r>
              <a:rPr lang="en-US" dirty="0"/>
              <a:t>Water Quality Sensor System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2674" y="4560888"/>
            <a:ext cx="4388874" cy="1375708"/>
          </a:xfrm>
        </p:spPr>
        <p:txBody>
          <a:bodyPr/>
          <a:lstStyle/>
          <a:p>
            <a:r>
              <a:rPr lang="en-US" b="0" i="1" dirty="0"/>
              <a:t>For more information, contact </a:t>
            </a:r>
            <a:r>
              <a:rPr lang="en-US" b="0" i="1" dirty="0">
                <a:hlinkClick r:id="rId3"/>
              </a:rPr>
              <a:t>techtransfer@netl.doe.gov</a:t>
            </a:r>
            <a:r>
              <a:rPr lang="en-US" b="0" i="1" dirty="0"/>
              <a:t>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029200" y="4560888"/>
            <a:ext cx="3462338" cy="3349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4179" y="4499724"/>
            <a:ext cx="2565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cs typeface="Arial Narrow"/>
              </a:rPr>
              <a:t>th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a typeface="+mn-ea"/>
                <a:cs typeface="Arial Narrow"/>
              </a:rPr>
              <a:t>e ENERGY lab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6245" y="3536636"/>
            <a:ext cx="27243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Dustin L. McIntyre, PhD, PE</a:t>
            </a:r>
          </a:p>
          <a:p>
            <a:r>
              <a:rPr lang="en-US" sz="1600" dirty="0"/>
              <a:t>Team Lead USDOE NETL</a:t>
            </a:r>
          </a:p>
        </p:txBody>
      </p:sp>
      <p:pic>
        <p:nvPicPr>
          <p:cNvPr id="1026" name="Picture 2" descr="N:\myfiles\CT Scanner Work\LIBS Work in Pittsburgh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68538"/>
            <a:ext cx="3462338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73723"/>
            <a:ext cx="8229600" cy="55990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Down hole contaminant monitoring</a:t>
            </a:r>
          </a:p>
          <a:p>
            <a:pPr lvl="2"/>
            <a:r>
              <a:rPr lang="en-US" dirty="0"/>
              <a:t>Atomic identification and concentration measurements can be made on solids, in liquids and gases at down hole P/T conditions</a:t>
            </a:r>
          </a:p>
          <a:p>
            <a:pPr lvl="1"/>
            <a:r>
              <a:rPr lang="en-US" dirty="0"/>
              <a:t>Market</a:t>
            </a:r>
          </a:p>
          <a:p>
            <a:pPr lvl="2"/>
            <a:r>
              <a:rPr lang="en-US" dirty="0"/>
              <a:t>Regulators, Exploration Companies, Municipalities, Land owners</a:t>
            </a:r>
          </a:p>
          <a:p>
            <a:pPr lvl="1"/>
            <a:r>
              <a:rPr lang="en-US" dirty="0"/>
              <a:t>Development Stage </a:t>
            </a:r>
          </a:p>
          <a:p>
            <a:pPr lvl="2"/>
            <a:r>
              <a:rPr lang="en-US" dirty="0"/>
              <a:t>Laboratory Investigations</a:t>
            </a:r>
          </a:p>
          <a:p>
            <a:pPr lvl="2"/>
            <a:r>
              <a:rPr lang="en-US" dirty="0"/>
              <a:t>Prototype design phase</a:t>
            </a:r>
          </a:p>
          <a:p>
            <a:r>
              <a:rPr lang="en-US" dirty="0"/>
              <a:t>Funding </a:t>
            </a:r>
          </a:p>
          <a:p>
            <a:pPr lvl="1"/>
            <a:r>
              <a:rPr lang="en-US" dirty="0"/>
              <a:t>Source of funding – DOE as part of the Sensors &amp; Carbon Storage Program</a:t>
            </a:r>
          </a:p>
          <a:p>
            <a:r>
              <a:rPr lang="en-US" dirty="0"/>
              <a:t>Strength of the team</a:t>
            </a:r>
          </a:p>
          <a:p>
            <a:pPr lvl="1"/>
            <a:r>
              <a:rPr lang="en-US" dirty="0"/>
              <a:t>Optical measurement and laser design experts </a:t>
            </a:r>
            <a:r>
              <a:rPr lang="en-US" dirty="0" err="1"/>
              <a:t>Dr.s</a:t>
            </a:r>
            <a:r>
              <a:rPr lang="en-US" dirty="0"/>
              <a:t> Woodruff and McIntyre USDOE</a:t>
            </a:r>
          </a:p>
          <a:p>
            <a:pPr lvl="1"/>
            <a:r>
              <a:rPr lang="en-US" dirty="0"/>
              <a:t>Geochemistry Expert Dr. </a:t>
            </a:r>
            <a:r>
              <a:rPr lang="en-US" dirty="0" err="1"/>
              <a:t>Jinesh</a:t>
            </a:r>
            <a:r>
              <a:rPr lang="en-US" dirty="0"/>
              <a:t> Jain</a:t>
            </a:r>
          </a:p>
          <a:p>
            <a:pPr lvl="1"/>
            <a:r>
              <a:rPr lang="en-US" dirty="0"/>
              <a:t>Physics and Materials Engineering </a:t>
            </a:r>
            <a:r>
              <a:rPr lang="en-US" dirty="0" err="1"/>
              <a:t>Dr.s</a:t>
            </a:r>
            <a:r>
              <a:rPr lang="en-US" dirty="0"/>
              <a:t> </a:t>
            </a:r>
            <a:r>
              <a:rPr lang="en-US" dirty="0" err="1"/>
              <a:t>Goueguel</a:t>
            </a:r>
            <a:r>
              <a:rPr lang="en-US" dirty="0"/>
              <a:t> and Carson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Technology Summary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4439"/>
            <a:ext cx="8229600" cy="21945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This technology is available for licensing and/or further collaborative research from the U.S. Department of Energy’s National Energy Technology Laboratory.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more information, contact </a:t>
            </a:r>
            <a:r>
              <a:rPr lang="en-US" dirty="0">
                <a:hlinkClick r:id="rId2"/>
              </a:rPr>
              <a:t>techtransfer@netl.doe.gov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Opportunity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3429000"/>
            <a:ext cx="4704897" cy="29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57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3307" y="1013964"/>
            <a:ext cx="6823494" cy="50708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/>
              <a:t>Sensors are increasingly needed to </a:t>
            </a:r>
            <a:r>
              <a:rPr lang="en-US" b="0" u="sng" dirty="0"/>
              <a:t>continuously</a:t>
            </a:r>
            <a:r>
              <a:rPr lang="en-US" b="0" dirty="0"/>
              <a:t> measure: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Ground water quality</a:t>
            </a:r>
          </a:p>
          <a:p>
            <a:pPr lvl="1"/>
            <a:r>
              <a:rPr lang="en-US" dirty="0"/>
              <a:t>Pollutants in fresh and salt water systems</a:t>
            </a:r>
          </a:p>
          <a:p>
            <a:r>
              <a:rPr lang="en-US" dirty="0"/>
              <a:t>Air quality, both indoors and outdoors</a:t>
            </a:r>
          </a:p>
          <a:p>
            <a:r>
              <a:rPr lang="en-US" dirty="0"/>
              <a:t>Gas composition</a:t>
            </a:r>
          </a:p>
          <a:p>
            <a:pPr lvl="1"/>
            <a:r>
              <a:rPr lang="en-US" dirty="0"/>
              <a:t>Natural gas, volcanic gas, landfill gas, shale gas, flue gas</a:t>
            </a:r>
          </a:p>
          <a:p>
            <a:r>
              <a:rPr lang="en-US" dirty="0"/>
              <a:t>Soil composition and changes</a:t>
            </a:r>
          </a:p>
          <a:p>
            <a:pPr marL="0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These measurements are important to oil and gas exploration companies, landowners, regulatory agencies, and municipalities, and any organization monitoring emissions.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and Market</a:t>
            </a:r>
          </a:p>
        </p:txBody>
      </p:sp>
      <p:pic>
        <p:nvPicPr>
          <p:cNvPr id="1027" name="Picture 3" descr="C:\Users\klosk\AppData\Local\Microsoft\Windows\Temporary Internet Files\Content.IE5\NO87LEIX\MP9003211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8" y="2807503"/>
            <a:ext cx="1279765" cy="17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losk\AppData\Local\Microsoft\Windows\Temporary Internet Files\Content.IE5\9VQZ5EM2\MP90039014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518" y="1013965"/>
            <a:ext cx="1279765" cy="17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losk\AppData\Local\Microsoft\Windows\Temporary Internet Files\Content.IE5\L1BDJG04\MP900431722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2"/>
          <a:stretch/>
        </p:blipFill>
        <p:spPr bwMode="auto">
          <a:xfrm>
            <a:off x="445518" y="4601041"/>
            <a:ext cx="1279765" cy="14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4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630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143" y="1234439"/>
            <a:ext cx="8882743" cy="4571275"/>
          </a:xfrm>
        </p:spPr>
        <p:txBody>
          <a:bodyPr/>
          <a:lstStyle/>
          <a:p>
            <a:r>
              <a:rPr lang="en-US" dirty="0"/>
              <a:t>Subsurface activities</a:t>
            </a:r>
          </a:p>
          <a:p>
            <a:pPr lvl="1"/>
            <a:r>
              <a:rPr lang="en-US" dirty="0"/>
              <a:t>Carbon Sequestration activities</a:t>
            </a:r>
          </a:p>
          <a:p>
            <a:pPr lvl="1"/>
            <a:r>
              <a:rPr lang="en-US" dirty="0" err="1"/>
              <a:t>Hydrofracturing</a:t>
            </a:r>
            <a:r>
              <a:rPr lang="en-US" dirty="0"/>
              <a:t> activities</a:t>
            </a:r>
          </a:p>
          <a:p>
            <a:pPr lvl="1"/>
            <a:r>
              <a:rPr lang="en-US" dirty="0"/>
              <a:t>Mining</a:t>
            </a:r>
          </a:p>
          <a:p>
            <a:pPr lvl="1"/>
            <a:r>
              <a:rPr lang="en-US" dirty="0"/>
              <a:t>Waste disposal</a:t>
            </a:r>
          </a:p>
          <a:p>
            <a:r>
              <a:rPr lang="en-US" dirty="0"/>
              <a:t>NETL Technology would offer</a:t>
            </a:r>
          </a:p>
          <a:p>
            <a:pPr lvl="1"/>
            <a:r>
              <a:rPr lang="en-US" dirty="0"/>
              <a:t>Continuous long term ground water sensing across a wide area</a:t>
            </a:r>
          </a:p>
          <a:p>
            <a:pPr lvl="1"/>
            <a:r>
              <a:rPr lang="en-US" dirty="0"/>
              <a:t>Air sensing </a:t>
            </a:r>
          </a:p>
          <a:p>
            <a:pPr lvl="1"/>
            <a:r>
              <a:rPr lang="en-US" dirty="0"/>
              <a:t>Measurement of changes in solid materials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and Market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1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137" y="1207698"/>
            <a:ext cx="8398042" cy="426185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Current sampling and analysis is labor intensive and significantly changes the sample by cooling and depressurizing.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Current analysis technology is not amenable for harsh environments.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12" y="4357687"/>
            <a:ext cx="2466975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9" y="4391025"/>
            <a:ext cx="2371725" cy="1924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39" y="4498408"/>
            <a:ext cx="3780800" cy="1709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4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373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670" y="602560"/>
            <a:ext cx="8963330" cy="4767726"/>
          </a:xfrm>
        </p:spPr>
        <p:txBody>
          <a:bodyPr>
            <a:normAutofit fontScale="92500" lnSpcReduction="10000"/>
          </a:bodyPr>
          <a:lstStyle/>
          <a:p>
            <a:pPr marL="463550" lvl="1" indent="0">
              <a:buNone/>
            </a:pPr>
            <a:r>
              <a:rPr lang="en-US" dirty="0"/>
              <a:t>Combination of LIBS and RAMAN to measure subsurface gases, liquids, and solids at subsurface conditions, with: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Continuous monitoring of an extreme environment (10 Hz per sensor)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sample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sample preparation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Easy to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Low cost (compared to competitors)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 data quality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ability to see changes in down hole fluid chemistry before and after injection and/or fracturing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Distributed Multi-sensor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Immediate data turnaround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many times a second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4775"/>
          </a:xfrm>
        </p:spPr>
        <p:txBody>
          <a:bodyPr/>
          <a:lstStyle/>
          <a:p>
            <a:r>
              <a:rPr lang="en-US" dirty="0"/>
              <a:t>The Solution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00" y="3976187"/>
            <a:ext cx="3334430" cy="244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4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5604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Technology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457200" y="766916"/>
            <a:ext cx="5408762" cy="549623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Laser Induced Breakdown Spectroscopy (LIBS)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RAMAN Molecular Sensing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Identification and concentration measurements can be made on solids, liquids, and gases at down hole pressure and temperature conditions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Technology was developed at NETL as part of the DOE Sensors and Carbon Storage program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Development Stage: </a:t>
            </a:r>
          </a:p>
          <a:p>
            <a:pPr lvl="1"/>
            <a:r>
              <a:rPr lang="en-US" dirty="0"/>
              <a:t>Proof of concept experimentation completed</a:t>
            </a:r>
          </a:p>
          <a:p>
            <a:pPr lvl="1"/>
            <a:r>
              <a:rPr lang="en-US" dirty="0"/>
              <a:t>Prototype and system design and development underway</a:t>
            </a:r>
          </a:p>
          <a:p>
            <a:r>
              <a:rPr lang="en-US" b="0" dirty="0"/>
              <a:t>Two U.S. </a:t>
            </a:r>
            <a:r>
              <a:rPr lang="en-US" b="0" dirty="0" err="1"/>
              <a:t>Nonprovisional</a:t>
            </a:r>
            <a:r>
              <a:rPr lang="en-US" b="0" dirty="0"/>
              <a:t> Patent Applications have been filed</a:t>
            </a:r>
          </a:p>
          <a:p>
            <a:r>
              <a:rPr lang="en-US" b="0" dirty="0"/>
              <a:t>US Patent 8,786,840 Granted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3" descr="PC04003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6474" y="1232390"/>
            <a:ext cx="3054902" cy="229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11" y="3603575"/>
            <a:ext cx="35718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4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8340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80477"/>
            <a:ext cx="8229600" cy="2855780"/>
          </a:xfrm>
        </p:spPr>
        <p:txBody>
          <a:bodyPr>
            <a:normAutofit/>
          </a:bodyPr>
          <a:lstStyle/>
          <a:p>
            <a:r>
              <a:rPr lang="en-US" sz="2400" b="0" dirty="0"/>
              <a:t>Dr. Dustin McIntyre, Laser/optical design and sensing (12 </a:t>
            </a:r>
            <a:r>
              <a:rPr lang="en-US" sz="2400" b="0" dirty="0" err="1"/>
              <a:t>yrs</a:t>
            </a:r>
            <a:r>
              <a:rPr lang="en-US" sz="2400" b="0" dirty="0"/>
              <a:t>)</a:t>
            </a:r>
          </a:p>
          <a:p>
            <a:r>
              <a:rPr lang="en-US" sz="2400" b="0" dirty="0"/>
              <a:t>Dr. Steven Woodruff, Laser/optical design and sensing (30+yrs)</a:t>
            </a:r>
          </a:p>
          <a:p>
            <a:r>
              <a:rPr lang="en-US" sz="2400" b="0" dirty="0"/>
              <a:t>Dr. </a:t>
            </a:r>
            <a:r>
              <a:rPr lang="en-US" sz="2400" b="0" dirty="0" err="1"/>
              <a:t>Jinesh</a:t>
            </a:r>
            <a:r>
              <a:rPr lang="en-US" sz="2400" b="0" dirty="0"/>
              <a:t> Jain, Geochemistry and optical sensing (30+yrs)</a:t>
            </a:r>
          </a:p>
          <a:p>
            <a:r>
              <a:rPr lang="en-US" sz="2400" b="0" dirty="0"/>
              <a:t>Dr. Christian </a:t>
            </a:r>
            <a:r>
              <a:rPr lang="en-US" sz="2400" b="0" dirty="0" err="1"/>
              <a:t>Goueguel</a:t>
            </a:r>
            <a:r>
              <a:rPr lang="en-US" sz="2400" b="0" dirty="0"/>
              <a:t>, Physics and optical sensing (Post Doc)</a:t>
            </a:r>
          </a:p>
          <a:p>
            <a:r>
              <a:rPr lang="en-US" sz="2400" b="0" dirty="0"/>
              <a:t>Dr. Cantwell Carson, Materials engineering and </a:t>
            </a:r>
            <a:r>
              <a:rPr lang="en-US" sz="2400" b="0"/>
              <a:t>prototype development (Post Doc)</a:t>
            </a:r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7" y="3546928"/>
            <a:ext cx="3822700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cintyre\Desktop\LIBS 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46928"/>
            <a:ext cx="4238171" cy="282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4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7951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641954"/>
              </p:ext>
            </p:extLst>
          </p:nvPr>
        </p:nvGraphicFramePr>
        <p:xfrm>
          <a:off x="457200" y="1235075"/>
          <a:ext cx="8229598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4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 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Equip.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Turn-around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Prep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GC-MS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&gt;$100k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Molecular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ICP-MS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Liquid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&gt;$100k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Liquid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&gt;$100k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Molecular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&gt;$100k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Molecular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Portable Raman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~$20k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Molecular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NETL LIBS/RAMAN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Solid, Gas, Liquid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~$35k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Atomic</a:t>
                      </a:r>
                      <a:r>
                        <a:rPr lang="en-US" baseline="0" dirty="0"/>
                        <a:t> and </a:t>
                      </a:r>
                      <a:r>
                        <a:rPr lang="en-US" dirty="0"/>
                        <a:t>Molecular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514" y="4920343"/>
            <a:ext cx="591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Assuming 8 independent sensors connected to base station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8679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085" y="784495"/>
            <a:ext cx="8969829" cy="2771504"/>
          </a:xfrm>
        </p:spPr>
        <p:txBody>
          <a:bodyPr>
            <a:normAutofit fontScale="92500"/>
          </a:bodyPr>
          <a:lstStyle/>
          <a:p>
            <a:r>
              <a:rPr lang="en-US" dirty="0"/>
              <a:t>Current method of data collection</a:t>
            </a:r>
          </a:p>
          <a:p>
            <a:pPr lvl="1"/>
            <a:r>
              <a:rPr lang="en-US" dirty="0"/>
              <a:t>Single Point individual analysis ($500) takes up to a week</a:t>
            </a:r>
          </a:p>
          <a:p>
            <a:r>
              <a:rPr lang="en-US" dirty="0"/>
              <a:t>NETL System (with appropriate volume)</a:t>
            </a:r>
          </a:p>
          <a:p>
            <a:pPr lvl="1"/>
            <a:r>
              <a:rPr lang="en-US" dirty="0"/>
              <a:t>Multiple locations, multiple measurements per second continuously</a:t>
            </a:r>
          </a:p>
          <a:p>
            <a:pPr lvl="1"/>
            <a:r>
              <a:rPr lang="en-US" dirty="0"/>
              <a:t>Laser sensors (&lt;$100 each)</a:t>
            </a:r>
          </a:p>
          <a:p>
            <a:pPr lvl="1"/>
            <a:r>
              <a:rPr lang="en-US" dirty="0"/>
              <a:t>Spectrometer, computer, distributor (~$25k)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687763"/>
            <a:ext cx="36004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912015"/>
            <a:ext cx="4640036" cy="167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127148"/>
      </p:ext>
    </p:extLst>
  </p:cSld>
  <p:clrMapOvr>
    <a:masterClrMapping/>
  </p:clrMapOvr>
</p:sld>
</file>

<file path=ppt/theme/theme1.xml><?xml version="1.0" encoding="utf-8"?>
<a:theme xmlns:a="http://schemas.openxmlformats.org/drawingml/2006/main" name="2013-NETL-ppt-template">
  <a:themeElements>
    <a:clrScheme name="2012 NETL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7B1"/>
      </a:accent1>
      <a:accent2>
        <a:srgbClr val="3C5473"/>
      </a:accent2>
      <a:accent3>
        <a:srgbClr val="8C8C8A"/>
      </a:accent3>
      <a:accent4>
        <a:srgbClr val="CA5042"/>
      </a:accent4>
      <a:accent5>
        <a:srgbClr val="BF861D"/>
      </a:accent5>
      <a:accent6>
        <a:srgbClr val="6E735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6960B51DC7E41B444E3B4D751E45F" ma:contentTypeVersion="1" ma:contentTypeDescription="Create a new document." ma:contentTypeScope="" ma:versionID="91555eb94b6ab02321799bd68e0e716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377E98-360F-4BE3-A27C-1DEB06D9846E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BE5445-92C8-45D9-A59E-BCCC2F92B5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9069BA-8FC6-4207-A2FD-FAFA4FADB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2013-NETL-ppt-template</Template>
  <TotalTime>3998</TotalTime>
  <Words>672</Words>
  <Application>Microsoft Office PowerPoint</Application>
  <PresentationFormat>On-screen Show (4:3)</PresentationFormat>
  <Paragraphs>136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2013-NETL-ppt-template</vt:lpstr>
      <vt:lpstr>PowerPoint Presentation</vt:lpstr>
      <vt:lpstr>The Need and Market</vt:lpstr>
      <vt:lpstr>The Need and Market (cont)</vt:lpstr>
      <vt:lpstr>The Problem</vt:lpstr>
      <vt:lpstr>The Solution</vt:lpstr>
      <vt:lpstr>The Technology</vt:lpstr>
      <vt:lpstr>The Team</vt:lpstr>
      <vt:lpstr>Competition</vt:lpstr>
      <vt:lpstr>Costs</vt:lpstr>
      <vt:lpstr>The Technology Summary</vt:lpstr>
      <vt:lpstr>Partnership Opportunity</vt:lpstr>
    </vt:vector>
  </TitlesOfParts>
  <Company>U.S. Dept. Of Energy, NETL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Omer Dogan</dc:creator>
  <cp:lastModifiedBy>Angela Shock</cp:lastModifiedBy>
  <cp:revision>218</cp:revision>
  <cp:lastPrinted>2014-11-05T19:34:05Z</cp:lastPrinted>
  <dcterms:created xsi:type="dcterms:W3CDTF">2013-04-30T18:12:42Z</dcterms:created>
  <dcterms:modified xsi:type="dcterms:W3CDTF">2018-05-03T21:32:49Z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0x010100B6C6960B51DC7E41B444E3B4D751E45F</vt:lpwstr>
  </property>
</Properties>
</file>